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8"/>
  </p:notesMasterIdLst>
  <p:handoutMasterIdLst>
    <p:handoutMasterId r:id="rId29"/>
  </p:handoutMasterIdLst>
  <p:sldIdLst>
    <p:sldId id="1779" r:id="rId7"/>
    <p:sldId id="1837" r:id="rId8"/>
    <p:sldId id="1836" r:id="rId9"/>
    <p:sldId id="1800" r:id="rId10"/>
    <p:sldId id="1912" r:id="rId11"/>
    <p:sldId id="1913" r:id="rId12"/>
    <p:sldId id="1899" r:id="rId13"/>
    <p:sldId id="1900" r:id="rId14"/>
    <p:sldId id="1901" r:id="rId15"/>
    <p:sldId id="1902" r:id="rId16"/>
    <p:sldId id="1903" r:id="rId17"/>
    <p:sldId id="1904" r:id="rId18"/>
    <p:sldId id="1905" r:id="rId19"/>
    <p:sldId id="1906" r:id="rId20"/>
    <p:sldId id="1907" r:id="rId21"/>
    <p:sldId id="1908" r:id="rId22"/>
    <p:sldId id="1909" r:id="rId23"/>
    <p:sldId id="1910" r:id="rId24"/>
    <p:sldId id="1911" r:id="rId25"/>
    <p:sldId id="1914" r:id="rId26"/>
    <p:sldId id="680" r:id="rId27"/>
  </p:sldIdLst>
  <p:sldSz cx="12196763" cy="6858000"/>
  <p:notesSz cx="6805613" cy="9939338"/>
  <p:custDataLst>
    <p:tags r:id="rId3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6291" autoAdjust="0"/>
  </p:normalViewPr>
  <p:slideViewPr>
    <p:cSldViewPr showGuides="1">
      <p:cViewPr>
        <p:scale>
          <a:sx n="107" d="100"/>
          <a:sy n="107" d="100"/>
        </p:scale>
        <p:origin x="672" y="39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ags" Target="tags/tag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bZdxcHEM-uc"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5BiAlaFGCoE"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编程本质</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卷积计算 </a:t>
            </a:r>
            <a:r>
              <a:rPr lang="en-US" altLang="zh-CN" dirty="0"/>
              <a:t>DEMO</a:t>
            </a:r>
            <a:endParaRPr lang="zh-CN" altLang="en-US" dirty="0"/>
          </a:p>
        </p:txBody>
      </p:sp>
      <p:pic>
        <p:nvPicPr>
          <p:cNvPr id="2" name="图片 1">
            <a:extLst>
              <a:ext uri="{FF2B5EF4-FFF2-40B4-BE49-F238E27FC236}">
                <a16:creationId xmlns:a16="http://schemas.microsoft.com/office/drawing/2014/main" id="{0BD91995-0F77-2647-A1F5-A9BF91088C7D}"/>
              </a:ext>
            </a:extLst>
          </p:cNvPr>
          <p:cNvPicPr>
            <a:picLocks noChangeAspect="1"/>
          </p:cNvPicPr>
          <p:nvPr/>
        </p:nvPicPr>
        <p:blipFill>
          <a:blip r:embed="rId2"/>
          <a:stretch>
            <a:fillRect/>
          </a:stretch>
        </p:blipFill>
        <p:spPr>
          <a:xfrm>
            <a:off x="1633885" y="1295719"/>
            <a:ext cx="10562877" cy="5047286"/>
          </a:xfrm>
          <a:prstGeom prst="rect">
            <a:avLst/>
          </a:prstGeom>
        </p:spPr>
      </p:pic>
    </p:spTree>
    <p:extLst>
      <p:ext uri="{BB962C8B-B14F-4D97-AF65-F5344CB8AC3E}">
        <p14:creationId xmlns:p14="http://schemas.microsoft.com/office/powerpoint/2010/main" val="307153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分层的线程执行</a:t>
            </a:r>
          </a:p>
        </p:txBody>
      </p:sp>
      <p:pic>
        <p:nvPicPr>
          <p:cNvPr id="3" name="图片 2">
            <a:extLst>
              <a:ext uri="{FF2B5EF4-FFF2-40B4-BE49-F238E27FC236}">
                <a16:creationId xmlns:a16="http://schemas.microsoft.com/office/drawing/2014/main" id="{F1EF2B84-B816-FF4C-BED1-29200567A94C}"/>
              </a:ext>
            </a:extLst>
          </p:cNvPr>
          <p:cNvPicPr>
            <a:picLocks noChangeAspect="1"/>
          </p:cNvPicPr>
          <p:nvPr/>
        </p:nvPicPr>
        <p:blipFill>
          <a:blip r:embed="rId2"/>
          <a:stretch>
            <a:fillRect/>
          </a:stretch>
        </p:blipFill>
        <p:spPr>
          <a:xfrm>
            <a:off x="1633885" y="1391066"/>
            <a:ext cx="10562877" cy="4821696"/>
          </a:xfrm>
          <a:prstGeom prst="rect">
            <a:avLst/>
          </a:prstGeom>
        </p:spPr>
      </p:pic>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434"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434"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434"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7927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7927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7927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655163"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Data</a:t>
            </a:r>
          </a:p>
          <a:p>
            <a:pPr marL="0" indent="0" algn="ctr">
              <a:lnSpc>
                <a:spcPct val="100000"/>
              </a:lnSpc>
              <a:buNone/>
            </a:pPr>
            <a:r>
              <a:rPr kumimoji="1" lang="en-US" altLang="zh-CN" sz="1800" dirty="0">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8826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Compute</a:t>
            </a:r>
          </a:p>
          <a:p>
            <a:pPr marL="0" indent="0" algn="ctr">
              <a:lnSpc>
                <a:spcPct val="100000"/>
              </a:lnSpc>
              <a:buNone/>
            </a:pPr>
            <a:r>
              <a:rPr kumimoji="1" lang="en-US" altLang="zh-CN" sz="1800" dirty="0">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7034733"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Intensity</a:t>
            </a:r>
          </a:p>
          <a:p>
            <a:pPr marL="0" indent="0" algn="ctr">
              <a:lnSpc>
                <a:spcPct val="100000"/>
              </a:lnSpc>
              <a:buNone/>
            </a:pPr>
            <a:r>
              <a:rPr kumimoji="1" lang="en-US" altLang="zh-CN" sz="1800" dirty="0">
                <a:latin typeface="Gill Sans MT" panose="020B0502020104020203" pitchFamily="34" charset="0"/>
              </a:rPr>
              <a:t>Scales</a:t>
            </a:r>
          </a:p>
        </p:txBody>
      </p:sp>
      <mc:AlternateContent xmlns:mc="http://schemas.openxmlformats.org/markup-compatibility/2006">
        <mc:Choice xmlns:a14="http://schemas.microsoft.com/office/drawing/2010/main"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655163"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655163"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8826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882605"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7034733"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7034733"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655163"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655163"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8826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882605"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7034733"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7034733"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655163"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655163"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8826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882605"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7034733"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7034733"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7" name="图片 6">
            <a:extLst>
              <a:ext uri="{FF2B5EF4-FFF2-40B4-BE49-F238E27FC236}">
                <a16:creationId xmlns:a16="http://schemas.microsoft.com/office/drawing/2014/main" id="{9182C391-5E36-9D48-91AE-3F88E9529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863" y="2636912"/>
            <a:ext cx="9325036" cy="2377884"/>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5" name="图片 4">
            <a:extLst>
              <a:ext uri="{FF2B5EF4-FFF2-40B4-BE49-F238E27FC236}">
                <a16:creationId xmlns:a16="http://schemas.microsoft.com/office/drawing/2014/main" id="{B1980B7A-90CB-0649-B5B2-F71BAD4F7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61" y="1556792"/>
            <a:ext cx="9361040" cy="4493299"/>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计算强度与矩阵乘的关系</a:t>
            </a:r>
          </a:p>
        </p:txBody>
      </p:sp>
      <p:pic>
        <p:nvPicPr>
          <p:cNvPr id="5" name="图片 4">
            <a:extLst>
              <a:ext uri="{FF2B5EF4-FFF2-40B4-BE49-F238E27FC236}">
                <a16:creationId xmlns:a16="http://schemas.microsoft.com/office/drawing/2014/main" id="{C46678B0-8B05-9344-851B-F58C09879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37" y="2271237"/>
            <a:ext cx="3814524" cy="1118927"/>
          </a:xfrm>
          <a:prstGeom prst="rect">
            <a:avLst/>
          </a:prstGeom>
        </p:spPr>
      </p:pic>
      <p:sp>
        <p:nvSpPr>
          <p:cNvPr id="6" name="内容占位符 2">
            <a:extLst>
              <a:ext uri="{FF2B5EF4-FFF2-40B4-BE49-F238E27FC236}">
                <a16:creationId xmlns:a16="http://schemas.microsoft.com/office/drawing/2014/main" id="{4B6B9F59-F1A4-514D-A2CC-0E8AB18F098B}"/>
              </a:ext>
            </a:extLst>
          </p:cNvPr>
          <p:cNvSpPr txBox="1">
            <a:spLocks/>
          </p:cNvSpPr>
          <p:nvPr/>
        </p:nvSpPr>
        <p:spPr>
          <a:xfrm>
            <a:off x="2137941" y="4293096"/>
            <a:ext cx="3960440"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complexity</a:t>
            </a:r>
            <a:r>
              <a:rPr kumimoji="1" lang="zh-CN" altLang="en-US" dirty="0">
                <a:latin typeface="Gill Sans MT" panose="020B0502020104020203" pitchFamily="34" charset="0"/>
              </a:rPr>
              <a:t> </a:t>
            </a:r>
            <a:r>
              <a:rPr kumimoji="1" lang="en-US" altLang="zh-CN" dirty="0">
                <a:latin typeface="Gill Sans MT" panose="020B0502020104020203" pitchFamily="34" charset="0"/>
              </a:rPr>
              <a:t>is</a:t>
            </a:r>
            <a:r>
              <a:rPr kumimoji="1" lang="zh-CN" altLang="en-US" dirty="0">
                <a:latin typeface="Gill Sans MT" panose="020B0502020104020203" pitchFamily="34" charset="0"/>
              </a:rPr>
              <a:t> </a:t>
            </a:r>
            <a:r>
              <a:rPr kumimoji="1" lang="en-US" altLang="zh-CN" dirty="0">
                <a:latin typeface="Gill Sans MT" panose="020B0502020104020203" pitchFamily="34" charset="0"/>
              </a:rPr>
              <a:t>therefore:</a:t>
            </a:r>
          </a:p>
          <a:p>
            <a:pPr marL="0" indent="0" algn="r">
              <a:lnSpc>
                <a:spcPct val="200000"/>
              </a:lnSpc>
              <a:buNone/>
            </a:pP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loads:</a:t>
            </a:r>
          </a:p>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intensity</a:t>
            </a:r>
            <a:r>
              <a:rPr kumimoji="1" lang="zh-CN" altLang="en-US" dirty="0">
                <a:latin typeface="Gill Sans MT" panose="020B0502020104020203" pitchFamily="34" charset="0"/>
              </a:rPr>
              <a:t> </a:t>
            </a:r>
            <a:r>
              <a:rPr kumimoji="1" lang="en-US" altLang="zh-CN" dirty="0">
                <a:latin typeface="Gill Sans MT" panose="020B0502020104020203" pitchFamily="34" charset="0"/>
              </a:rPr>
              <a:t>scales</a:t>
            </a:r>
            <a:r>
              <a:rPr kumimoji="1" lang="zh-CN" altLang="en-US" dirty="0">
                <a:latin typeface="Gill Sans MT" panose="020B0502020104020203" pitchFamily="34" charset="0"/>
              </a:rPr>
              <a:t> </a:t>
            </a:r>
            <a:r>
              <a:rPr kumimoji="1" lang="en-US" altLang="zh-CN" dirty="0">
                <a:latin typeface="Gill Sans MT" panose="020B0502020104020203" pitchFamily="34" charset="0"/>
              </a:rPr>
              <a:t>as:</a:t>
            </a:r>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2DDD3430-ED61-B246-B1E5-F13F4B7B2149}"/>
                  </a:ext>
                </a:extLst>
              </p:cNvPr>
              <p:cNvSpPr txBox="1">
                <a:spLocks/>
              </p:cNvSpPr>
              <p:nvPr/>
            </p:nvSpPr>
            <p:spPr>
              <a:xfrm>
                <a:off x="6177229" y="4365104"/>
                <a:ext cx="2945488"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𝟐</m:t>
                          </m:r>
                        </m:sup>
                      </m:sSup>
                      <m:r>
                        <a:rPr kumimoji="1" lang="en-US" altLang="zh-CN" b="1" i="1" dirty="0">
                          <a:solidFill>
                            <a:srgbClr val="91D150"/>
                          </a:solidFill>
                          <a:latin typeface="Cambria Math" panose="02040503050406030204" pitchFamily="18" charset="0"/>
                        </a:rPr>
                        <m:t> </m:t>
                      </m:r>
                      <m:r>
                        <a:rPr kumimoji="1" lang="en-US" altLang="zh-CN" b="1" i="1" dirty="0" smtClean="0">
                          <a:solidFill>
                            <a:srgbClr val="91D150"/>
                          </a:solidFill>
                          <a:latin typeface="Cambria Math" panose="02040503050406030204" pitchFamily="18" charset="0"/>
                          <a:ea typeface="Cambria Math" panose="02040503050406030204" pitchFamily="18" charset="0"/>
                        </a:rPr>
                        <m:t>×</m:t>
                      </m:r>
                      <m:d>
                        <m:dPr>
                          <m:ctrlPr>
                            <a:rPr kumimoji="1" lang="en-US" altLang="zh-CN" b="1" i="1" dirty="0" smtClean="0">
                              <a:solidFill>
                                <a:srgbClr val="91D150"/>
                              </a:solidFill>
                              <a:latin typeface="Cambria Math" panose="02040503050406030204" pitchFamily="18" charset="0"/>
                              <a:ea typeface="Cambria Math" panose="02040503050406030204" pitchFamily="18" charset="0"/>
                            </a:rPr>
                          </m:ctrlPr>
                        </m:dPr>
                        <m:e>
                          <m:r>
                            <a:rPr kumimoji="1" lang="en-US" altLang="zh-CN" b="1" i="1" dirty="0" smtClean="0">
                              <a:solidFill>
                                <a:srgbClr val="91D150"/>
                              </a:solidFill>
                              <a:latin typeface="Cambria Math" panose="02040503050406030204" pitchFamily="18" charset="0"/>
                              <a:ea typeface="Cambria Math" panose="02040503050406030204" pitchFamily="18" charset="0"/>
                            </a:rPr>
                            <m:t>𝟐</m:t>
                          </m:r>
                          <m:r>
                            <a:rPr kumimoji="1" lang="en-US" altLang="zh-CN" b="1" i="1" dirty="0" smtClean="0">
                              <a:solidFill>
                                <a:srgbClr val="91D150"/>
                              </a:solidFill>
                              <a:latin typeface="Cambria Math" panose="02040503050406030204" pitchFamily="18" charset="0"/>
                              <a:ea typeface="Cambria Math" panose="02040503050406030204" pitchFamily="18" charset="0"/>
                            </a:rPr>
                            <m:t>𝑵</m:t>
                          </m:r>
                        </m:e>
                      </m:d>
                      <m:r>
                        <a:rPr kumimoji="1" lang="en-US" altLang="zh-CN" b="1" i="1" dirty="0" smtClean="0">
                          <a:solidFill>
                            <a:srgbClr val="91D150"/>
                          </a:solidFill>
                          <a:latin typeface="Cambria Math" panose="02040503050406030204" pitchFamily="18" charset="0"/>
                          <a:ea typeface="Cambria Math" panose="02040503050406030204" pitchFamily="18" charset="0"/>
                        </a:rPr>
                        <m:t>=</m:t>
                      </m:r>
                      <m:r>
                        <a:rPr kumimoji="1" lang="en-US" altLang="zh-CN" b="1" i="1" dirty="0" smtClean="0">
                          <a:solidFill>
                            <a:srgbClr val="91D150"/>
                          </a:solidFill>
                          <a:latin typeface="Cambria Math" panose="02040503050406030204" pitchFamily="18" charset="0"/>
                          <a:ea typeface="Cambria Math" panose="02040503050406030204" pitchFamily="18" charset="0"/>
                        </a:rPr>
                        <m:t>𝟐</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sSup>
                        <m:sSupPr>
                          <m:ctrlPr>
                            <a:rPr kumimoji="1" lang="en-US" altLang="zh-CN" b="1" i="1" dirty="0" smtClean="0">
                              <a:solidFill>
                                <a:srgbClr val="91D150"/>
                              </a:solidFill>
                              <a:latin typeface="Cambria Math" panose="02040503050406030204" pitchFamily="18" charset="0"/>
                            </a:rPr>
                          </m:ctrlPr>
                        </m:sSupPr>
                        <m:e>
                          <m:r>
                            <a:rPr kumimoji="1" lang="zh-CN" altLang="en-US" b="1" i="1" dirty="0" smtClean="0">
                              <a:solidFill>
                                <a:srgbClr val="91D150"/>
                              </a:solidFill>
                              <a:latin typeface="Cambria Math" panose="02040503050406030204" pitchFamily="18" charset="0"/>
                            </a:rPr>
                            <m:t> </m:t>
                          </m:r>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𝟐</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p:txBody>
          </p:sp>
        </mc:Choice>
        <mc:Fallback>
          <p:sp>
            <p:nvSpPr>
              <p:cNvPr id="7" name="内容占位符 2">
                <a:extLst>
                  <a:ext uri="{FF2B5EF4-FFF2-40B4-BE49-F238E27FC236}">
                    <a16:creationId xmlns:a16="http://schemas.microsoft.com/office/drawing/2014/main" id="{2DDD3430-ED61-B246-B1E5-F13F4B7B2149}"/>
                  </a:ext>
                </a:extLst>
              </p:cNvPr>
              <p:cNvSpPr txBox="1">
                <a:spLocks noRot="1" noChangeAspect="1" noMove="1" noResize="1" noEditPoints="1" noAdjustHandles="1" noChangeArrowheads="1" noChangeShapeType="1" noTextEdit="1"/>
              </p:cNvSpPr>
              <p:nvPr/>
            </p:nvSpPr>
            <p:spPr>
              <a:xfrm>
                <a:off x="6177229" y="4365104"/>
                <a:ext cx="2945488" cy="1583376"/>
              </a:xfrm>
              <a:prstGeom prst="rect">
                <a:avLst/>
              </a:prstGeom>
              <a:blipFill>
                <a:blip r:embed="rId3"/>
                <a:stretch>
                  <a:fillRect b="-104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7FCC2F83-78E9-024F-857B-95F0D8AE56EE}"/>
              </a:ext>
            </a:extLst>
          </p:cNvPr>
          <p:cNvSpPr txBox="1">
            <a:spLocks/>
          </p:cNvSpPr>
          <p:nvPr/>
        </p:nvSpPr>
        <p:spPr>
          <a:xfrm>
            <a:off x="5594325" y="2204864"/>
            <a:ext cx="5760640" cy="123460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row</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multiply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with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column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p>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additions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create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final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p>
          <a:p>
            <a:r>
              <a:rPr kumimoji="1" lang="en-US" altLang="zh-CN" sz="1800" dirty="0">
                <a:latin typeface="Gill Sans MT" panose="020B0502020104020203" pitchFamily="34" charset="0"/>
              </a:rPr>
              <a:t>This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done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times,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once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for</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a:t>
            </a:r>
          </a:p>
        </p:txBody>
      </p:sp>
      <p:sp>
        <p:nvSpPr>
          <p:cNvPr id="9" name="内容占位符 2">
            <a:extLst>
              <a:ext uri="{FF2B5EF4-FFF2-40B4-BE49-F238E27FC236}">
                <a16:creationId xmlns:a16="http://schemas.microsoft.com/office/drawing/2014/main" id="{E18194BB-B650-7F4F-8146-113B5A29CD2E}"/>
              </a:ext>
            </a:extLst>
          </p:cNvPr>
          <p:cNvSpPr txBox="1">
            <a:spLocks/>
          </p:cNvSpPr>
          <p:nvPr/>
        </p:nvSpPr>
        <p:spPr>
          <a:xfrm>
            <a:off x="5594325" y="1700808"/>
            <a:ext cx="5760640" cy="47088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an</a:t>
            </a:r>
            <a:r>
              <a:rPr kumimoji="1" lang="zh-CN" altLang="en-US" dirty="0">
                <a:latin typeface="Gill Sans MT" panose="020B0502020104020203" pitchFamily="34" charset="0"/>
              </a:rPr>
              <a:t> </a:t>
            </a:r>
            <a:r>
              <a:rPr kumimoji="1" lang="en-US" altLang="zh-CN" dirty="0" err="1">
                <a:latin typeface="Gill Sans MT" panose="020B0502020104020203" pitchFamily="34" charset="0"/>
              </a:rPr>
              <a:t>NxN</a:t>
            </a:r>
            <a:r>
              <a:rPr kumimoji="1" lang="zh-CN" altLang="en-US" dirty="0">
                <a:latin typeface="Gill Sans MT" panose="020B0502020104020203" pitchFamily="34" charset="0"/>
              </a:rPr>
              <a:t> </a:t>
            </a:r>
            <a:r>
              <a:rPr kumimoji="1" lang="en-US" altLang="zh-CN" dirty="0">
                <a:latin typeface="Gill Sans MT" panose="020B0502020104020203" pitchFamily="34" charset="0"/>
              </a:rPr>
              <a:t>matrix:</a:t>
            </a:r>
          </a:p>
        </p:txBody>
      </p:sp>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a:blip r:embed="rId2"/>
          <a:stretch>
            <a:fillRect/>
          </a:stretch>
        </p:blipFill>
        <p:spPr>
          <a:xfrm>
            <a:off x="1561877" y="1321260"/>
            <a:ext cx="10634885" cy="4941155"/>
          </a:xfrm>
          <a:prstGeom prst="rect">
            <a:avLst/>
          </a:prstGeom>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a:blip r:embed="rId2"/>
          <a:stretch>
            <a:fillRect/>
          </a:stretch>
        </p:blipFill>
        <p:spPr>
          <a:xfrm>
            <a:off x="1993925" y="1530834"/>
            <a:ext cx="10202837" cy="4718451"/>
          </a:xfrm>
          <a:prstGeom prst="rect">
            <a:avLst/>
          </a:prstGeom>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6" name="图片 5">
            <a:extLst>
              <a:ext uri="{FF2B5EF4-FFF2-40B4-BE49-F238E27FC236}">
                <a16:creationId xmlns:a16="http://schemas.microsoft.com/office/drawing/2014/main" id="{7FA9A068-0BCB-0144-B5EB-2310E2D30E47}"/>
              </a:ext>
            </a:extLst>
          </p:cNvPr>
          <p:cNvPicPr>
            <a:picLocks noChangeAspect="1"/>
          </p:cNvPicPr>
          <p:nvPr/>
        </p:nvPicPr>
        <p:blipFill rotWithShape="1">
          <a:blip r:embed="rId2">
            <a:extLst>
              <a:ext uri="{28A0092B-C50C-407E-A947-70E740481C1C}">
                <a14:useLocalDpi xmlns:a14="http://schemas.microsoft.com/office/drawing/2010/main" val="0"/>
              </a:ext>
            </a:extLst>
          </a:blip>
          <a:srcRect l="31610" r="1"/>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F8F5BADB-D987-3444-ACE6-C5206BCBB4CA}"/>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7185E69D-61B4-7645-9D87-A48CD408F5F3}"/>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36511ED6-5DE2-EB43-A9B1-214B3849A50B}"/>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73596722-4799-F34D-90E8-323420019CA7}"/>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0EB6B24-672F-B54F-9CB9-A90F66EB43EF}"/>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A0BA7188-18FE-464B-B54F-604E29F46495}"/>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33C7FEF4-0FDF-0E47-98BA-6EE435C9CCBF}"/>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9EE9E5C6-9FE6-134F-BDDA-B99D7BF77739}"/>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graphicFrame>
        <p:nvGraphicFramePr>
          <p:cNvPr id="5" name="表格 4">
            <a:extLst>
              <a:ext uri="{FF2B5EF4-FFF2-40B4-BE49-F238E27FC236}">
                <a16:creationId xmlns:a16="http://schemas.microsoft.com/office/drawing/2014/main" id="{AAABD9F5-7CF6-2B43-A7C7-29FAAC462227}"/>
              </a:ext>
            </a:extLst>
          </p:cNvPr>
          <p:cNvGraphicFramePr>
            <a:graphicFrameLocks noGrp="1"/>
          </p:cNvGraphicFramePr>
          <p:nvPr>
            <p:extLst>
              <p:ext uri="{D42A27DB-BD31-4B8C-83A1-F6EECF244321}">
                <p14:modId xmlns:p14="http://schemas.microsoft.com/office/powerpoint/2010/main" val="2365718322"/>
              </p:ext>
            </p:extLst>
          </p:nvPr>
        </p:nvGraphicFramePr>
        <p:xfrm>
          <a:off x="6962477" y="1881700"/>
          <a:ext cx="4464496" cy="4104451"/>
        </p:xfrm>
        <a:graphic>
          <a:graphicData uri="http://schemas.openxmlformats.org/drawingml/2006/table">
            <a:tbl>
              <a:tblPr/>
              <a:tblGrid>
                <a:gridCol w="1116124">
                  <a:extLst>
                    <a:ext uri="{9D8B030D-6E8A-4147-A177-3AD203B41FA5}">
                      <a16:colId xmlns:a16="http://schemas.microsoft.com/office/drawing/2014/main" val="1189140174"/>
                    </a:ext>
                  </a:extLst>
                </a:gridCol>
                <a:gridCol w="1116124">
                  <a:extLst>
                    <a:ext uri="{9D8B030D-6E8A-4147-A177-3AD203B41FA5}">
                      <a16:colId xmlns:a16="http://schemas.microsoft.com/office/drawing/2014/main" val="2417993837"/>
                    </a:ext>
                  </a:extLst>
                </a:gridCol>
                <a:gridCol w="1116124">
                  <a:extLst>
                    <a:ext uri="{9D8B030D-6E8A-4147-A177-3AD203B41FA5}">
                      <a16:colId xmlns:a16="http://schemas.microsoft.com/office/drawing/2014/main" val="590979823"/>
                    </a:ext>
                  </a:extLst>
                </a:gridCol>
                <a:gridCol w="1116124">
                  <a:extLst>
                    <a:ext uri="{9D8B030D-6E8A-4147-A177-3AD203B41FA5}">
                      <a16:colId xmlns:a16="http://schemas.microsoft.com/office/drawing/2014/main" val="3592255200"/>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Tensor</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Core</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Shared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156</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401</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24,960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a:blip r:embed="rId2"/>
          <a:stretch>
            <a:fillRect/>
          </a:stretch>
        </p:blipFill>
        <p:spPr>
          <a:xfrm>
            <a:off x="1705893" y="1289227"/>
            <a:ext cx="10490869" cy="5110562"/>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
              </a:rPr>
              <a:t>https://www.youtube.com/watch?v=3l10o0DYJXg</a:t>
            </a:r>
          </a:p>
          <a:p>
            <a:r>
              <a:rPr lang="en-US" altLang="zh-CN" sz="1200" dirty="0">
                <a:latin typeface="Gill Sans MT" panose="020B0502020104020203" pitchFamily="34" charset="0"/>
                <a:hlinkClick r:id=""/>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1043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09878"/>
            <a:ext cx="4761656" cy="488341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AI</a:t>
            </a:r>
            <a:r>
              <a:rPr lang="zh-CN" altLang="en-US" sz="2400" b="1">
                <a:solidFill>
                  <a:srgbClr val="374154"/>
                </a:solidFill>
                <a:latin typeface="Gill Sans MT" panose="020B0502020104020203" pitchFamily="34" charset="0"/>
              </a:rPr>
              <a:t>编程本质</a:t>
            </a:r>
            <a:endParaRPr lang="zh-CN" altLang="en-US"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计算模式与线程的关系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卷积计算 </a:t>
            </a:r>
            <a:r>
              <a:rPr lang="en-US" altLang="zh-CN" sz="2000" dirty="0">
                <a:solidFill>
                  <a:srgbClr val="374154"/>
                </a:solidFill>
                <a:latin typeface="Gill Sans MT" panose="020B0502020104020203" pitchFamily="34" charset="0"/>
              </a:rPr>
              <a:t>DEMO</a:t>
            </a: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矩阵乘的算力利用率</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a:extLst>
              <a:ext uri="{28A0092B-C50C-407E-A947-70E740481C1C}">
                <a14:useLocalDpi xmlns:a14="http://schemas.microsoft.com/office/drawing/2010/main" val="0"/>
              </a:ext>
            </a:extLst>
          </a:blip>
          <a:srcRect l="31610" r="1"/>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a:extLst>
                <a:ext uri="{28A0092B-C50C-407E-A947-70E740481C1C}">
                  <a14:useLocalDpi xmlns:a14="http://schemas.microsoft.com/office/drawing/2010/main" val="0"/>
                </a:ext>
              </a:extLst>
            </a:blip>
            <a:srcRect l="25716" r="15157"/>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32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691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5827236"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卷积计算 </a:t>
            </a:r>
            <a:r>
              <a:rPr lang="en-US" altLang="zh-CN" dirty="0"/>
              <a:t>DEMO</a:t>
            </a:r>
            <a:endParaRPr lang="zh-CN" altLang="en-US" dirty="0"/>
          </a:p>
        </p:txBody>
      </p:sp>
      <p:pic>
        <p:nvPicPr>
          <p:cNvPr id="2" name="图片 1">
            <a:extLst>
              <a:ext uri="{FF2B5EF4-FFF2-40B4-BE49-F238E27FC236}">
                <a16:creationId xmlns:a16="http://schemas.microsoft.com/office/drawing/2014/main" id="{72C7BFA2-F9F5-244E-BFDD-40619AC18845}"/>
              </a:ext>
            </a:extLst>
          </p:cNvPr>
          <p:cNvPicPr>
            <a:picLocks noChangeAspect="1"/>
          </p:cNvPicPr>
          <p:nvPr/>
        </p:nvPicPr>
        <p:blipFill>
          <a:blip r:embed="rId2"/>
          <a:stretch>
            <a:fillRect/>
          </a:stretch>
        </p:blipFill>
        <p:spPr>
          <a:xfrm>
            <a:off x="1129829" y="1268760"/>
            <a:ext cx="10562877" cy="5134517"/>
          </a:xfrm>
          <a:prstGeom prst="rect">
            <a:avLst/>
          </a:prstGeom>
        </p:spPr>
      </p:pic>
    </p:spTree>
    <p:extLst>
      <p:ext uri="{BB962C8B-B14F-4D97-AF65-F5344CB8AC3E}">
        <p14:creationId xmlns:p14="http://schemas.microsoft.com/office/powerpoint/2010/main" val="152754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卷积计算 </a:t>
            </a:r>
            <a:r>
              <a:rPr lang="en-US" altLang="zh-CN" dirty="0"/>
              <a:t>DEMO</a:t>
            </a:r>
            <a:endParaRPr lang="zh-CN" altLang="en-US" dirty="0"/>
          </a:p>
        </p:txBody>
      </p:sp>
      <p:pic>
        <p:nvPicPr>
          <p:cNvPr id="3" name="图片 2">
            <a:extLst>
              <a:ext uri="{FF2B5EF4-FFF2-40B4-BE49-F238E27FC236}">
                <a16:creationId xmlns:a16="http://schemas.microsoft.com/office/drawing/2014/main" id="{3E39F2E3-D76A-9649-A4D9-819DFC4C0A5A}"/>
              </a:ext>
            </a:extLst>
          </p:cNvPr>
          <p:cNvPicPr>
            <a:picLocks noChangeAspect="1"/>
          </p:cNvPicPr>
          <p:nvPr/>
        </p:nvPicPr>
        <p:blipFill>
          <a:blip r:embed="rId2"/>
          <a:stretch>
            <a:fillRect/>
          </a:stretch>
        </p:blipFill>
        <p:spPr>
          <a:xfrm>
            <a:off x="1705893" y="1309790"/>
            <a:ext cx="10490869" cy="5061450"/>
          </a:xfrm>
          <a:prstGeom prst="rect">
            <a:avLst/>
          </a:prstGeom>
        </p:spPr>
      </p:pic>
    </p:spTree>
    <p:extLst>
      <p:ext uri="{BB962C8B-B14F-4D97-AF65-F5344CB8AC3E}">
        <p14:creationId xmlns:p14="http://schemas.microsoft.com/office/powerpoint/2010/main" val="425307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31617</TotalTime>
  <Words>707</Words>
  <Application>Microsoft Macintosh PowerPoint</Application>
  <PresentationFormat>自定义</PresentationFormat>
  <Paragraphs>161</Paragraphs>
  <Slides>21</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21</vt:i4>
      </vt:variant>
    </vt:vector>
  </HeadingPairs>
  <TitlesOfParts>
    <vt:vector size="4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PowerPoint 演示文稿</vt:lpstr>
      <vt:lpstr>GPU 线程机制</vt:lpstr>
      <vt:lpstr>CPU/GPU 并行才是本质</vt:lpstr>
      <vt:lpstr>AI 计算模式与线程的关系</vt:lpstr>
      <vt:lpstr>卷积计算 DEMO</vt:lpstr>
      <vt:lpstr>卷积计算 DEMO</vt:lpstr>
      <vt:lpstr>卷积计算 DEMO</vt:lpstr>
      <vt:lpstr>分层的线程执行</vt:lpstr>
      <vt:lpstr>并行提升整体计算强度</vt:lpstr>
      <vt:lpstr>矩阵乘 MM 计算</vt:lpstr>
      <vt:lpstr>矩阵乘 MM 计算</vt:lpstr>
      <vt:lpstr>计算强度与矩阵乘的关系</vt:lpstr>
      <vt:lpstr>矩阵乘 MM 计算利用率</vt:lpstr>
      <vt:lpstr>矩阵乘 MM 计算利用率</vt:lpstr>
      <vt:lpstr>小矩阵计算</vt:lpstr>
      <vt:lpstr>小矩阵计算</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5168</cp:revision>
  <dcterms:created xsi:type="dcterms:W3CDTF">2015-01-14T10:38:57Z</dcterms:created>
  <dcterms:modified xsi:type="dcterms:W3CDTF">2023-04-08T10:47:18Z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